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1" r:id="rId6"/>
    <p:sldId id="260" r:id="rId7"/>
    <p:sldId id="262" r:id="rId8"/>
    <p:sldId id="263" r:id="rId9"/>
    <p:sldId id="266" r:id="rId10"/>
    <p:sldId id="264" r:id="rId11"/>
    <p:sldId id="265" r:id="rId12"/>
    <p:sldId id="267" r:id="rId13"/>
    <p:sldId id="268" r:id="rId14"/>
    <p:sldId id="269" r:id="rId15"/>
    <p:sldId id="270" r:id="rId16"/>
    <p:sldId id="271" r:id="rId1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1235" autoAdjust="0"/>
  </p:normalViewPr>
  <p:slideViewPr>
    <p:cSldViewPr>
      <p:cViewPr varScale="1">
        <p:scale>
          <a:sx n="123" d="100"/>
          <a:sy n="123" d="100"/>
        </p:scale>
        <p:origin x="-1284" y="-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30EEB9-D03F-44B7-9129-EE0A7C53CEBE}" type="datetimeFigureOut">
              <a:rPr lang="de-DE" smtClean="0"/>
              <a:t>14.04.2018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25503-54E7-437B-8435-5D54FC211A40}" type="slidenum">
              <a:rPr lang="de-DE" smtClean="0"/>
              <a:t>‹Nr.›</a:t>
            </a:fld>
            <a:endParaRPr lang="de-DE"/>
          </a:p>
        </p:txBody>
      </p:sp>
    </p:spTree>
    <p:extLst>
      <p:ext uri="{BB962C8B-B14F-4D97-AF65-F5344CB8AC3E}">
        <p14:creationId xmlns:p14="http://schemas.microsoft.com/office/powerpoint/2010/main" val="2246886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XAML: was mich stört: Dinge wie</a:t>
            </a:r>
            <a:r>
              <a:rPr lang="de-DE" baseline="0" dirty="0" smtClean="0"/>
              <a:t> „Margin“ und „Height“ werden wiederholt,  die Datenbindung muss relativ aufwendig definiert werden, und hier fehlt auch Mehrsprachigkeit. Die lässt sich zwar auch über Datenbindung realisieren, genauso wie die Ränder und Abstände, aber das macht den Code nur noch unübersichtlicher. Bei einem größeren </a:t>
            </a:r>
            <a:r>
              <a:rPr lang="de-DE" baseline="0" dirty="0" err="1" smtClean="0"/>
              <a:t>Grid</a:t>
            </a:r>
            <a:r>
              <a:rPr lang="de-DE" baseline="0" dirty="0" smtClean="0"/>
              <a:t> wird auch die Spezifizierung von Spalten und Zeilen unübersichtlich.</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6</a:t>
            </a:fld>
            <a:endParaRPr lang="de-DE"/>
          </a:p>
        </p:txBody>
      </p:sp>
    </p:spTree>
    <p:extLst>
      <p:ext uri="{BB962C8B-B14F-4D97-AF65-F5344CB8AC3E}">
        <p14:creationId xmlns:p14="http://schemas.microsoft.com/office/powerpoint/2010/main" val="2398729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Für den DBF-Zugriff greifen</a:t>
            </a:r>
            <a:r>
              <a:rPr lang="de-DE" baseline="0" dirty="0" smtClean="0"/>
              <a:t> wir wieder auf unsere </a:t>
            </a:r>
            <a:r>
              <a:rPr lang="de-DE" baseline="0" dirty="0" err="1" smtClean="0"/>
              <a:t>ExpandoBase</a:t>
            </a:r>
            <a:r>
              <a:rPr lang="de-DE" baseline="0" dirty="0" smtClean="0"/>
              <a:t>-Klasse zurück, die </a:t>
            </a:r>
            <a:r>
              <a:rPr lang="de-DE" baseline="0" smtClean="0"/>
              <a:t>erlaubt uns </a:t>
            </a:r>
            <a:r>
              <a:rPr lang="de-DE" baseline="0" dirty="0" smtClean="0"/>
              <a:t>nämlich ein dynamisches Model</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15</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Ich hoffe,</a:t>
            </a:r>
            <a:r>
              <a:rPr lang="de-DE" baseline="0" dirty="0" smtClean="0"/>
              <a:t> Sie können was für ihre eigene Arbeit mitnehmen – und wenn es nur der Vorsatz ist: das mache ich garantiert nicht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16</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a:t>
            </a:r>
            <a:r>
              <a:rPr lang="de-DE" baseline="0" dirty="0" smtClean="0"/>
              <a:t> Fenster komplett in Code geschrieben bringt ein paar Vorteile: die Anzahl der Spalten und Zeilen ist sofort ersichtlich, Margin und Height werden nur an einer Stelle angegeben. Der Code mag vielleicht etwas übersichtlicher wirken, ist aber wesentlich umfangreicher. Dafür lässt er sich komplett in XIDE erstellen, es fehlt aber </a:t>
            </a:r>
            <a:r>
              <a:rPr lang="de-DE" baseline="0" smtClean="0"/>
              <a:t>eine Vorschau. Insgesamt</a:t>
            </a:r>
            <a:r>
              <a:rPr lang="de-DE" baseline="0" dirty="0" smtClean="0"/>
              <a:t>: Thema verfehlt</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7</a:t>
            </a:fld>
            <a:endParaRPr lang="de-DE"/>
          </a:p>
        </p:txBody>
      </p:sp>
    </p:spTree>
    <p:extLst>
      <p:ext uri="{BB962C8B-B14F-4D97-AF65-F5344CB8AC3E}">
        <p14:creationId xmlns:p14="http://schemas.microsoft.com/office/powerpoint/2010/main" val="1348851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haben was von VO gelernt: Code nicht duplizieren, sondern</a:t>
            </a:r>
            <a:r>
              <a:rPr lang="de-DE" baseline="0" dirty="0" smtClean="0"/>
              <a:t> in eigene Klassen anzulagern. Exemplarisch hier die </a:t>
            </a:r>
            <a:r>
              <a:rPr lang="de-DE" baseline="0" dirty="0" err="1" smtClean="0"/>
              <a:t>WPFTextBox</a:t>
            </a:r>
            <a:r>
              <a:rPr lang="de-DE" baseline="0" dirty="0" smtClean="0"/>
              <a:t>. Der Clou: wir übernehmen die Idee des Name-</a:t>
            </a:r>
            <a:r>
              <a:rPr lang="de-DE" baseline="0" dirty="0" err="1" smtClean="0"/>
              <a:t>based</a:t>
            </a:r>
            <a:r>
              <a:rPr lang="de-DE" baseline="0" dirty="0" smtClean="0"/>
              <a:t> Binding von VO. Automatisch wird dadurch eine Variable mit dem Namen des Controls im Model mit dem Inhalt des Controls verbunden. Und das Ganze findet in der Zuweisung der Property statt. Zugleich setzen wir Margin und Height auf die </a:t>
            </a:r>
            <a:r>
              <a:rPr lang="de-DE" baseline="0" dirty="0" err="1" smtClean="0"/>
              <a:t>applikatonsweiten</a:t>
            </a:r>
            <a:r>
              <a:rPr lang="de-DE" baseline="0" dirty="0" smtClean="0"/>
              <a:t> Werte</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8</a:t>
            </a:fld>
            <a:endParaRPr lang="de-DE"/>
          </a:p>
        </p:txBody>
      </p:sp>
    </p:spTree>
    <p:extLst>
      <p:ext uri="{BB962C8B-B14F-4D97-AF65-F5344CB8AC3E}">
        <p14:creationId xmlns:p14="http://schemas.microsoft.com/office/powerpoint/2010/main" val="3141178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Endlich haben wir überschaubaren und ordentlichen Code, ohne etwas an Funktionalität</a:t>
            </a:r>
            <a:r>
              <a:rPr lang="de-DE" baseline="0" dirty="0" smtClean="0"/>
              <a:t> </a:t>
            </a:r>
            <a:r>
              <a:rPr lang="de-DE" baseline="0" dirty="0" err="1" smtClean="0"/>
              <a:t>einzubüssen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9</a:t>
            </a:fld>
            <a:endParaRPr lang="de-DE"/>
          </a:p>
        </p:txBody>
      </p:sp>
    </p:spTree>
    <p:extLst>
      <p:ext uri="{BB962C8B-B14F-4D97-AF65-F5344CB8AC3E}">
        <p14:creationId xmlns:p14="http://schemas.microsoft.com/office/powerpoint/2010/main" val="3141178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Wir nutzen die Control-Klasse</a:t>
            </a:r>
            <a:r>
              <a:rPr lang="de-DE" baseline="0" dirty="0" smtClean="0"/>
              <a:t>n aus dem vorherigen Beispiel, um das Fenster vollkommen dynamisch aufzubauen – und damit sind wir dort angekommen, wo wir hin wollten. Datenstruktur hinterlegen und das Fenster baut sich automatisch auf, wie wir </a:t>
            </a:r>
            <a:r>
              <a:rPr lang="de-DE" baseline="0" smtClean="0"/>
              <a:t>es brauchen.</a:t>
            </a:r>
            <a:endParaRPr lang="de-DE"/>
          </a:p>
        </p:txBody>
      </p:sp>
      <p:sp>
        <p:nvSpPr>
          <p:cNvPr id="4" name="Foliennummernplatzhalter 3"/>
          <p:cNvSpPr>
            <a:spLocks noGrp="1"/>
          </p:cNvSpPr>
          <p:nvPr>
            <p:ph type="sldNum" sz="quarter" idx="10"/>
          </p:nvPr>
        </p:nvSpPr>
        <p:spPr/>
        <p:txBody>
          <a:bodyPr/>
          <a:lstStyle/>
          <a:p>
            <a:fld id="{79A25503-54E7-437B-8435-5D54FC211A40}" type="slidenum">
              <a:rPr lang="de-DE" smtClean="0"/>
              <a:t>10</a:t>
            </a:fld>
            <a:endParaRPr lang="de-DE"/>
          </a:p>
        </p:txBody>
      </p:sp>
    </p:spTree>
    <p:extLst>
      <p:ext uri="{BB962C8B-B14F-4D97-AF65-F5344CB8AC3E}">
        <p14:creationId xmlns:p14="http://schemas.microsoft.com/office/powerpoint/2010/main" val="3192872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Interessanterweise kommt in</a:t>
            </a:r>
            <a:r>
              <a:rPr lang="de-DE" baseline="0" dirty="0" smtClean="0"/>
              <a:t> diesem Zusammenhang oft die Frage: und mit DBFs funktioniert das auch? Meine Antwort: klar, denn dem WPF </a:t>
            </a:r>
            <a:r>
              <a:rPr lang="de-DE" baseline="0" dirty="0" err="1" smtClean="0"/>
              <a:t>Databinding</a:t>
            </a:r>
            <a:r>
              <a:rPr lang="de-DE" baseline="0" dirty="0" smtClean="0"/>
              <a:t> ist es vollkommen egal, wo die Daten herkommen. Wenn wir das vollkommen dynamisch machen wollen, ohne im Quellcode definierte Felder im Model, dann brauchen wir hier eine spezielle Klasse, die </a:t>
            </a:r>
            <a:r>
              <a:rPr lang="de-DE" baseline="0" dirty="0" err="1" smtClean="0"/>
              <a:t>dynamics</a:t>
            </a:r>
            <a:r>
              <a:rPr lang="de-DE" baseline="0" dirty="0" smtClean="0"/>
              <a:t> verwendet. In manchen meiner VO-Applikationen kommen die Daten eines einzelnen Fensters aus mehreren Datenquellen, und in WPF geht das auch ohne jedes Problem, vielleicht sogar etwas leichter.</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11</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Das </a:t>
            </a:r>
            <a:r>
              <a:rPr lang="de-DE" dirty="0" err="1" smtClean="0"/>
              <a:t>DataGrid</a:t>
            </a:r>
            <a:r>
              <a:rPr lang="de-DE" dirty="0" smtClean="0"/>
              <a:t> braucht</a:t>
            </a:r>
            <a:r>
              <a:rPr lang="de-DE" baseline="0" dirty="0" smtClean="0"/>
              <a:t> in der einfachsten Form keine Konfiguration, es stellt einfach alle Daten der </a:t>
            </a:r>
            <a:r>
              <a:rPr lang="de-DE" baseline="0" dirty="0" err="1" smtClean="0"/>
              <a:t>DataSource</a:t>
            </a:r>
            <a:r>
              <a:rPr lang="de-DE" baseline="0" dirty="0" smtClean="0"/>
              <a:t> dar. Sobald man aber nicht alle Spalten darstellen möchte, muss man das </a:t>
            </a:r>
            <a:r>
              <a:rPr lang="de-DE" baseline="0" dirty="0" err="1" smtClean="0"/>
              <a:t>DataGrid</a:t>
            </a:r>
            <a:r>
              <a:rPr lang="de-DE" baseline="0" dirty="0" smtClean="0"/>
              <a:t> im XAML konfigurieren. Das Hauptproblem ist in meinen Augen, dass die Anzahl der Spalten im XAML schon festgelegt wird und nicht erst vom Code des Programmes</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12</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In</a:t>
            </a:r>
            <a:r>
              <a:rPr lang="de-DE" baseline="0" dirty="0" smtClean="0"/>
              <a:t> Code geschrieben ist das ganze erst mal viel aufwendiger und wesentlich mehr Code als in XAML – aber vielleicht doch etwas flexibler, weil man die Spalten in einer Schleife schreiben könnte oder in Bedingungen kapseln</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13</a:t>
            </a:fld>
            <a:endParaRPr lang="de-DE"/>
          </a:p>
        </p:txBody>
      </p:sp>
    </p:spTree>
    <p:extLst>
      <p:ext uri="{BB962C8B-B14F-4D97-AF65-F5344CB8AC3E}">
        <p14:creationId xmlns:p14="http://schemas.microsoft.com/office/powerpoint/2010/main" val="3076805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So schaut es</a:t>
            </a:r>
            <a:r>
              <a:rPr lang="de-DE" baseline="0" dirty="0" smtClean="0"/>
              <a:t> schon eher </a:t>
            </a:r>
            <a:r>
              <a:rPr lang="de-DE" baseline="0" smtClean="0"/>
              <a:t>nach </a:t>
            </a:r>
            <a:r>
              <a:rPr lang="de-DE" baseline="0" smtClean="0"/>
              <a:t>kompakten </a:t>
            </a:r>
            <a:r>
              <a:rPr lang="de-DE" baseline="0" dirty="0" smtClean="0"/>
              <a:t>Code aus…. Darunter der entsprechende Code aus der </a:t>
            </a:r>
            <a:r>
              <a:rPr lang="de-DE" baseline="0" dirty="0" err="1" smtClean="0"/>
              <a:t>WPFDataGrid</a:t>
            </a:r>
            <a:r>
              <a:rPr lang="de-DE" baseline="0" dirty="0" smtClean="0"/>
              <a:t>-Klasse</a:t>
            </a:r>
            <a:endParaRPr lang="de-DE" dirty="0"/>
          </a:p>
        </p:txBody>
      </p:sp>
      <p:sp>
        <p:nvSpPr>
          <p:cNvPr id="4" name="Foliennummernplatzhalter 3"/>
          <p:cNvSpPr>
            <a:spLocks noGrp="1"/>
          </p:cNvSpPr>
          <p:nvPr>
            <p:ph type="sldNum" sz="quarter" idx="10"/>
          </p:nvPr>
        </p:nvSpPr>
        <p:spPr/>
        <p:txBody>
          <a:bodyPr/>
          <a:lstStyle/>
          <a:p>
            <a:fld id="{79A25503-54E7-437B-8435-5D54FC211A40}" type="slidenum">
              <a:rPr lang="de-DE" smtClean="0"/>
              <a:t>14</a:t>
            </a:fld>
            <a:endParaRPr lang="de-DE"/>
          </a:p>
        </p:txBody>
      </p:sp>
    </p:spTree>
    <p:extLst>
      <p:ext uri="{BB962C8B-B14F-4D97-AF65-F5344CB8AC3E}">
        <p14:creationId xmlns:p14="http://schemas.microsoft.com/office/powerpoint/2010/main" val="3076805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769297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970990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816338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1405118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CA18502-3694-4C5C-A916-58EC60E0A456}" type="datetimeFigureOut">
              <a:rPr lang="de-DE" smtClean="0"/>
              <a:t>14.04.2018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760597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41714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5CA18502-3694-4C5C-A916-58EC60E0A456}" type="datetimeFigureOut">
              <a:rPr lang="de-DE" smtClean="0"/>
              <a:t>14.04.2018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94273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5CA18502-3694-4C5C-A916-58EC60E0A456}" type="datetimeFigureOut">
              <a:rPr lang="de-DE" smtClean="0"/>
              <a:t>14.04.2018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680599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CA18502-3694-4C5C-A916-58EC60E0A456}" type="datetimeFigureOut">
              <a:rPr lang="de-DE" smtClean="0"/>
              <a:t>14.04.2018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2371107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681396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CA18502-3694-4C5C-A916-58EC60E0A456}" type="datetimeFigureOut">
              <a:rPr lang="de-DE" smtClean="0"/>
              <a:t>14.04.2018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87F9138-3E43-41AC-A4F4-56E71926592F}" type="slidenum">
              <a:rPr lang="de-DE" smtClean="0"/>
              <a:t>‹Nr.›</a:t>
            </a:fld>
            <a:endParaRPr lang="de-DE"/>
          </a:p>
        </p:txBody>
      </p:sp>
    </p:spTree>
    <p:extLst>
      <p:ext uri="{BB962C8B-B14F-4D97-AF65-F5344CB8AC3E}">
        <p14:creationId xmlns:p14="http://schemas.microsoft.com/office/powerpoint/2010/main" val="32405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18502-3694-4C5C-A916-58EC60E0A456}" type="datetimeFigureOut">
              <a:rPr lang="de-DE" smtClean="0"/>
              <a:t>14.04.2018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7F9138-3E43-41AC-A4F4-56E71926592F}" type="slidenum">
              <a:rPr lang="de-DE" smtClean="0"/>
              <a:t>‹Nr.›</a:t>
            </a:fld>
            <a:endParaRPr lang="de-DE"/>
          </a:p>
        </p:txBody>
      </p:sp>
    </p:spTree>
    <p:extLst>
      <p:ext uri="{BB962C8B-B14F-4D97-AF65-F5344CB8AC3E}">
        <p14:creationId xmlns:p14="http://schemas.microsoft.com/office/powerpoint/2010/main" val="3740943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a:t>Data/Code </a:t>
            </a:r>
            <a:r>
              <a:rPr lang="de-DE" sz="4000" dirty="0" err="1"/>
              <a:t>driven</a:t>
            </a:r>
            <a:r>
              <a:rPr lang="de-DE" sz="4000" dirty="0"/>
              <a:t> UI mit WPF Teil 1</a:t>
            </a:r>
          </a:p>
        </p:txBody>
      </p:sp>
      <p:sp>
        <p:nvSpPr>
          <p:cNvPr id="3" name="Untertitel 2"/>
          <p:cNvSpPr>
            <a:spLocks noGrp="1"/>
          </p:cNvSpPr>
          <p:nvPr>
            <p:ph type="subTitle" idx="1"/>
          </p:nvPr>
        </p:nvSpPr>
        <p:spPr/>
        <p:txBody>
          <a:bodyPr>
            <a:normAutofit lnSpcReduction="10000"/>
          </a:bodyPr>
          <a:lstStyle/>
          <a:p>
            <a:r>
              <a:rPr lang="de-DE" sz="2400" dirty="0" smtClean="0"/>
              <a:t>Wie kann ich WPF-Oberflächen ohne XAML bauen?</a:t>
            </a:r>
          </a:p>
          <a:p>
            <a:endParaRPr lang="de-DE" sz="1800" dirty="0" smtClean="0"/>
          </a:p>
          <a:p>
            <a:r>
              <a:rPr lang="de-DE" sz="1800" dirty="0" smtClean="0"/>
              <a:t>Wolfgang Riedmann</a:t>
            </a:r>
            <a:br>
              <a:rPr lang="de-DE" sz="1800" dirty="0" smtClean="0"/>
            </a:br>
            <a:r>
              <a:rPr lang="de-DE" sz="1800" dirty="0" smtClean="0"/>
              <a:t>wolfgang@riedmann.it</a:t>
            </a:r>
            <a:endParaRPr lang="de-DE" sz="1800" dirty="0"/>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spTree>
    <p:extLst>
      <p:ext uri="{BB962C8B-B14F-4D97-AF65-F5344CB8AC3E}">
        <p14:creationId xmlns:p14="http://schemas.microsoft.com/office/powerpoint/2010/main" val="2898401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Idee: Fenster dynamisch bauen</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894" y="1844824"/>
            <a:ext cx="7171378"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8642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Und DBF?</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4541" y="1556793"/>
            <a:ext cx="6447819" cy="2322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0415" y="3933056"/>
            <a:ext cx="5112568" cy="2213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22883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DataGrid</a:t>
            </a:r>
            <a:r>
              <a:rPr lang="de-DE" sz="4000" dirty="0" smtClean="0"/>
              <a:t> – zuerst in XAML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2622" y="1988840"/>
            <a:ext cx="7370763" cy="348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8101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DataGrid</a:t>
            </a:r>
            <a:r>
              <a:rPr lang="de-DE" sz="4000" dirty="0" smtClean="0"/>
              <a:t> – komplett in Code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8573" y="1916832"/>
            <a:ext cx="8078861"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305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DataGrid</a:t>
            </a:r>
            <a:r>
              <a:rPr lang="de-DE" sz="4000" dirty="0" smtClean="0"/>
              <a:t> – mit </a:t>
            </a:r>
            <a:r>
              <a:rPr lang="de-DE" sz="4000" smtClean="0"/>
              <a:t>eigener Klasse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1844825"/>
            <a:ext cx="7208190"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3" y="3933056"/>
            <a:ext cx="6768752" cy="162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0585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Das </a:t>
            </a:r>
            <a:r>
              <a:rPr lang="de-DE" sz="4000" dirty="0" err="1" smtClean="0"/>
              <a:t>DataGrid</a:t>
            </a:r>
            <a:r>
              <a:rPr lang="de-DE" sz="4000" dirty="0" smtClean="0"/>
              <a:t> – und mit DBF?</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9" y="1772816"/>
            <a:ext cx="4320480" cy="9661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738934"/>
            <a:ext cx="5256584" cy="17598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14277" y="4581128"/>
            <a:ext cx="5289971" cy="1643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2929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1628800"/>
            <a:ext cx="7772400" cy="2304256"/>
          </a:xfrm>
        </p:spPr>
        <p:txBody>
          <a:bodyPr>
            <a:normAutofit/>
          </a:bodyPr>
          <a:lstStyle/>
          <a:p>
            <a:r>
              <a:rPr lang="de-DE" sz="4000" dirty="0" smtClean="0"/>
              <a:t>Das </a:t>
            </a:r>
            <a:r>
              <a:rPr lang="de-DE" sz="4000" dirty="0" err="1" smtClean="0"/>
              <a:t>wars</a:t>
            </a:r>
            <a:r>
              <a:rPr lang="de-DE" sz="4000" dirty="0" smtClean="0"/>
              <a:t> – Danke für Ihre Aufmerksamkeit!</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Tree>
    <p:extLst>
      <p:ext uri="{BB962C8B-B14F-4D97-AF65-F5344CB8AC3E}">
        <p14:creationId xmlns:p14="http://schemas.microsoft.com/office/powerpoint/2010/main" val="9312471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692697"/>
            <a:ext cx="7772400" cy="1080120"/>
          </a:xfrm>
        </p:spPr>
        <p:txBody>
          <a:bodyPr>
            <a:normAutofit/>
          </a:bodyPr>
          <a:lstStyle/>
          <a:p>
            <a:r>
              <a:rPr lang="de-DE" sz="4000" dirty="0" smtClean="0"/>
              <a:t>Disclaimer</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3139321"/>
          </a:xfrm>
          <a:prstGeom prst="rect">
            <a:avLst/>
          </a:prstGeom>
          <a:noFill/>
        </p:spPr>
        <p:txBody>
          <a:bodyPr wrap="square" rtlCol="0">
            <a:spAutoFit/>
          </a:bodyPr>
          <a:lstStyle/>
          <a:p>
            <a:r>
              <a:rPr lang="de-DE" b="1" dirty="0" smtClean="0"/>
              <a:t>Was Sie hier NICHT bekommen:</a:t>
            </a:r>
          </a:p>
          <a:p>
            <a:pPr marL="285750" indent="-285750">
              <a:buFont typeface="Arial" panose="020B0604020202020204" pitchFamily="34" charset="0"/>
              <a:buChar char="•"/>
            </a:pPr>
            <a:r>
              <a:rPr lang="de-DE" dirty="0" smtClean="0"/>
              <a:t>Die absolute Wahrheit</a:t>
            </a:r>
          </a:p>
          <a:p>
            <a:pPr marL="285750" indent="-285750">
              <a:buFont typeface="Arial" panose="020B0604020202020204" pitchFamily="34" charset="0"/>
              <a:buChar char="•"/>
            </a:pPr>
            <a:r>
              <a:rPr lang="de-DE" dirty="0" smtClean="0"/>
              <a:t>Die beste oder gar die einzige Lösung</a:t>
            </a:r>
          </a:p>
          <a:p>
            <a:pPr marL="285750" indent="-285750">
              <a:buFont typeface="Arial" panose="020B0604020202020204" pitchFamily="34" charset="0"/>
              <a:buChar char="•"/>
            </a:pPr>
            <a:r>
              <a:rPr lang="de-DE" dirty="0" smtClean="0"/>
              <a:t>100% perfekten Code</a:t>
            </a:r>
          </a:p>
          <a:p>
            <a:pPr marL="285750" indent="-285750">
              <a:buFont typeface="Arial" panose="020B0604020202020204" pitchFamily="34" charset="0"/>
              <a:buChar char="•"/>
            </a:pPr>
            <a:endParaRPr lang="de-DE" dirty="0"/>
          </a:p>
          <a:p>
            <a:r>
              <a:rPr lang="de-DE" b="1" dirty="0" smtClean="0"/>
              <a:t>Was Sie hier sehen werden:</a:t>
            </a:r>
          </a:p>
          <a:p>
            <a:pPr marL="285750" indent="-285750">
              <a:buFont typeface="Arial" panose="020B0604020202020204" pitchFamily="34" charset="0"/>
              <a:buChar char="•"/>
            </a:pPr>
            <a:r>
              <a:rPr lang="de-DE" dirty="0" smtClean="0"/>
              <a:t>Eine weitere Möglichkeit abseits des Mainstreams, um WPF-Oberflächen zu gestalten</a:t>
            </a:r>
          </a:p>
          <a:p>
            <a:pPr marL="285750" indent="-285750">
              <a:buFont typeface="Arial" panose="020B0604020202020204" pitchFamily="34" charset="0"/>
              <a:buChar char="•"/>
            </a:pPr>
            <a:r>
              <a:rPr lang="de-DE" dirty="0" smtClean="0"/>
              <a:t>Eine Lösung, um dynamisch Fenster und </a:t>
            </a:r>
            <a:r>
              <a:rPr lang="de-DE" dirty="0" err="1" smtClean="0"/>
              <a:t>UserControls</a:t>
            </a:r>
            <a:r>
              <a:rPr lang="de-DE" dirty="0" smtClean="0"/>
              <a:t> zu erzeugen</a:t>
            </a:r>
          </a:p>
          <a:p>
            <a:pPr marL="285750" indent="-285750">
              <a:buFont typeface="Arial" panose="020B0604020202020204" pitchFamily="34" charset="0"/>
              <a:buChar char="•"/>
            </a:pPr>
            <a:r>
              <a:rPr lang="de-DE" dirty="0" smtClean="0"/>
              <a:t>Eine mögliche Implementierung von mehrsprachigen Applikationen</a:t>
            </a:r>
          </a:p>
          <a:p>
            <a:pPr marL="285750" indent="-285750">
              <a:buFont typeface="Arial" panose="020B0604020202020204" pitchFamily="34" charset="0"/>
              <a:buChar char="•"/>
            </a:pPr>
            <a:r>
              <a:rPr lang="de-DE" dirty="0" smtClean="0"/>
              <a:t>Grafische Gestaltung ohne Stylesheets, ggf. sogar auf individueller Basis</a:t>
            </a:r>
          </a:p>
          <a:p>
            <a:pPr marL="285750" indent="-285750">
              <a:buFont typeface="Arial" panose="020B0604020202020204" pitchFamily="34" charset="0"/>
              <a:buChar char="•"/>
            </a:pPr>
            <a:r>
              <a:rPr lang="de-DE" dirty="0" smtClean="0"/>
              <a:t>Hoffentlich ein besseres Verständnis dafür, wie WPF intern „tickt“</a:t>
            </a:r>
            <a:endParaRPr lang="de-DE" dirty="0"/>
          </a:p>
        </p:txBody>
      </p:sp>
    </p:spTree>
    <p:extLst>
      <p:ext uri="{BB962C8B-B14F-4D97-AF65-F5344CB8AC3E}">
        <p14:creationId xmlns:p14="http://schemas.microsoft.com/office/powerpoint/2010/main" val="4549144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Warum WPF und nicht </a:t>
            </a:r>
            <a:r>
              <a:rPr lang="de-DE" sz="4000" dirty="0" err="1" smtClean="0"/>
              <a:t>WinForms</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3416320"/>
          </a:xfrm>
          <a:prstGeom prst="rect">
            <a:avLst/>
          </a:prstGeom>
          <a:noFill/>
        </p:spPr>
        <p:txBody>
          <a:bodyPr wrap="square" rtlCol="0">
            <a:spAutoFit/>
          </a:bodyPr>
          <a:lstStyle/>
          <a:p>
            <a:pPr marL="285750" indent="-285750">
              <a:buFont typeface="Arial" panose="020B0604020202020204" pitchFamily="34" charset="0"/>
              <a:buChar char="•"/>
            </a:pPr>
            <a:r>
              <a:rPr lang="de-DE" dirty="0" smtClean="0"/>
              <a:t>Zukunftssicher: WPF ist eine komplette Neu-Entwicklung einer GUI, die nicht ans Windows GUI gebunden ist. Wenn es je eine plattform-unabhängige Oberfläche für .NET geben wird, dann fast sicher auf WPF-Basis</a:t>
            </a:r>
          </a:p>
          <a:p>
            <a:pPr marL="285750" indent="-285750">
              <a:buFont typeface="Arial" panose="020B0604020202020204" pitchFamily="34" charset="0"/>
              <a:buChar char="•"/>
            </a:pPr>
            <a:r>
              <a:rPr lang="de-DE" dirty="0" smtClean="0"/>
              <a:t>WPF ist vektor-orientiert, skaliert daher von niederen Auflösungen wie billigen Tablets bis hinauf zu hochauflösenden 4K-Bildschirmen</a:t>
            </a:r>
          </a:p>
          <a:p>
            <a:pPr marL="285750" indent="-285750">
              <a:buFont typeface="Arial" panose="020B0604020202020204" pitchFamily="34" charset="0"/>
              <a:buChar char="•"/>
            </a:pPr>
            <a:r>
              <a:rPr lang="de-DE" dirty="0" smtClean="0"/>
              <a:t>WPF gibt durch sein Design nahezu unbegrenzte Gestaltungsmöglichkeiten, besonders durch das Zusammenbauen von </a:t>
            </a:r>
            <a:r>
              <a:rPr lang="de-DE" dirty="0" err="1" smtClean="0"/>
              <a:t>UserControls</a:t>
            </a:r>
            <a:r>
              <a:rPr lang="de-DE" dirty="0" smtClean="0"/>
              <a:t> aus bekannten Elementen. </a:t>
            </a:r>
            <a:endParaRPr lang="de-DE" dirty="0"/>
          </a:p>
          <a:p>
            <a:pPr marL="285750" indent="-285750">
              <a:buFont typeface="Arial" panose="020B0604020202020204" pitchFamily="34" charset="0"/>
              <a:buChar char="•"/>
            </a:pPr>
            <a:r>
              <a:rPr lang="de-DE" dirty="0" smtClean="0"/>
              <a:t>Hoch dynamische Gestaltung – WPF-Fenster können (und sollten meist) ohne Angabe von Größen- oder Positions-Koordinaten erzeugt werden, sondern mit Hilfe von Layout-Controls</a:t>
            </a:r>
          </a:p>
          <a:p>
            <a:pPr marL="285750" indent="-285750">
              <a:buFont typeface="Arial" panose="020B0604020202020204" pitchFamily="34" charset="0"/>
              <a:buChar char="•"/>
            </a:pPr>
            <a:r>
              <a:rPr lang="de-DE" dirty="0" smtClean="0"/>
              <a:t>WPF eignet sich durch sein sehr leistungsfähiges </a:t>
            </a:r>
            <a:r>
              <a:rPr lang="de-DE" dirty="0" err="1" smtClean="0"/>
              <a:t>Databinding</a:t>
            </a:r>
            <a:r>
              <a:rPr lang="de-DE" dirty="0" smtClean="0"/>
              <a:t> besonders </a:t>
            </a:r>
            <a:r>
              <a:rPr lang="de-DE" smtClean="0"/>
              <a:t>für MVVM-Applikationen. </a:t>
            </a:r>
            <a:endParaRPr lang="de-DE" dirty="0"/>
          </a:p>
        </p:txBody>
      </p:sp>
    </p:spTree>
    <p:extLst>
      <p:ext uri="{BB962C8B-B14F-4D97-AF65-F5344CB8AC3E}">
        <p14:creationId xmlns:p14="http://schemas.microsoft.com/office/powerpoint/2010/main" val="4245144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Was ist anders in WPF</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sp>
        <p:nvSpPr>
          <p:cNvPr id="7" name="Textfeld 6"/>
          <p:cNvSpPr txBox="1"/>
          <p:nvPr/>
        </p:nvSpPr>
        <p:spPr>
          <a:xfrm>
            <a:off x="251520" y="1700808"/>
            <a:ext cx="8640960" cy="3416320"/>
          </a:xfrm>
          <a:prstGeom prst="rect">
            <a:avLst/>
          </a:prstGeom>
          <a:noFill/>
        </p:spPr>
        <p:txBody>
          <a:bodyPr wrap="square" rtlCol="0">
            <a:spAutoFit/>
          </a:bodyPr>
          <a:lstStyle/>
          <a:p>
            <a:r>
              <a:rPr lang="de-DE" dirty="0" smtClean="0"/>
              <a:t>Die VO-GUI-Klassen arbeiten wie </a:t>
            </a:r>
            <a:r>
              <a:rPr lang="de-DE" dirty="0" err="1" smtClean="0"/>
              <a:t>WinForms</a:t>
            </a:r>
            <a:r>
              <a:rPr lang="de-DE" dirty="0" smtClean="0"/>
              <a:t> und das gesamte Windows GDI mit Koordinaten.</a:t>
            </a:r>
          </a:p>
          <a:p>
            <a:r>
              <a:rPr lang="de-DE" dirty="0" smtClean="0"/>
              <a:t>WPF arbeitet wie HTML mit Content-Controls und Abständen.</a:t>
            </a:r>
          </a:p>
          <a:p>
            <a:r>
              <a:rPr lang="de-DE" dirty="0" smtClean="0"/>
              <a:t>Man kann WPF auch zur Arbeit mit Koordinaten zwingen (</a:t>
            </a:r>
            <a:r>
              <a:rPr lang="de-DE" dirty="0" err="1" smtClean="0"/>
              <a:t>CanvasControl</a:t>
            </a:r>
            <a:r>
              <a:rPr lang="de-DE" dirty="0" smtClean="0"/>
              <a:t>), gibt aber dann viele Vorteile der WPF auf, nämlich die dynamische Positionierung</a:t>
            </a:r>
          </a:p>
          <a:p>
            <a:endParaRPr lang="de-DE" dirty="0" smtClean="0"/>
          </a:p>
          <a:p>
            <a:r>
              <a:rPr lang="de-DE" dirty="0" smtClean="0"/>
              <a:t>Um erfolgreich ein WPF-Fenster entwerfen zu können, sollte man sich zuallererst überlegen, wie sich das Fenster auf Bildschirmen verschiedener Größen verhalten soll.</a:t>
            </a:r>
          </a:p>
          <a:p>
            <a:r>
              <a:rPr lang="de-DE" dirty="0" smtClean="0"/>
              <a:t>Erst dann sollte man mit dem Entwurf beginnen.</a:t>
            </a:r>
          </a:p>
          <a:p>
            <a:endParaRPr lang="de-DE" dirty="0"/>
          </a:p>
          <a:p>
            <a:r>
              <a:rPr lang="de-DE" dirty="0" smtClean="0"/>
              <a:t>Nur dann wird ein WPF-Fenster sich auf allen Bildschirm-Größen ordentlich bedienen lassen.</a:t>
            </a:r>
            <a:endParaRPr lang="de-DE" dirty="0"/>
          </a:p>
        </p:txBody>
      </p:sp>
    </p:spTree>
    <p:extLst>
      <p:ext uri="{BB962C8B-B14F-4D97-AF65-F5344CB8AC3E}">
        <p14:creationId xmlns:p14="http://schemas.microsoft.com/office/powerpoint/2010/main" val="1267111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Wo wollen wir hin?</a:t>
            </a:r>
            <a:endParaRPr lang="de-DE" sz="4000"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descr="C:\Users\Wolfgang\AppData\Local\Temp\SNAGHTML1ad5126.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784" y="1988840"/>
            <a:ext cx="3676650" cy="1647825"/>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539552" y="4077072"/>
            <a:ext cx="8064896" cy="646331"/>
          </a:xfrm>
          <a:prstGeom prst="rect">
            <a:avLst/>
          </a:prstGeom>
          <a:noFill/>
        </p:spPr>
        <p:txBody>
          <a:bodyPr wrap="square" rtlCol="0">
            <a:spAutoFit/>
          </a:bodyPr>
          <a:lstStyle/>
          <a:p>
            <a:r>
              <a:rPr lang="de-DE" dirty="0" smtClean="0"/>
              <a:t>Ein ganz einfaches Fenster, mit Datenbindung an ein </a:t>
            </a:r>
            <a:r>
              <a:rPr lang="de-DE" dirty="0" err="1" smtClean="0"/>
              <a:t>ViewModel</a:t>
            </a:r>
            <a:r>
              <a:rPr lang="de-DE" dirty="0" smtClean="0"/>
              <a:t> für Daten und Aktionen (</a:t>
            </a:r>
            <a:r>
              <a:rPr lang="de-DE" dirty="0" err="1" smtClean="0"/>
              <a:t>Commands</a:t>
            </a:r>
            <a:r>
              <a:rPr lang="de-DE" dirty="0" smtClean="0"/>
              <a:t>)</a:t>
            </a:r>
            <a:endParaRPr lang="de-DE" dirty="0"/>
          </a:p>
        </p:txBody>
      </p:sp>
    </p:spTree>
    <p:extLst>
      <p:ext uri="{BB962C8B-B14F-4D97-AF65-F5344CB8AC3E}">
        <p14:creationId xmlns:p14="http://schemas.microsoft.com/office/powerpoint/2010/main" val="900359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Der erste Ansatz: XAML</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7564" y="1772816"/>
            <a:ext cx="7740352" cy="37298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0835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Der zweite Ansatz: Code</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1645" y="1844824"/>
            <a:ext cx="7236866" cy="3952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91197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fontScale="90000"/>
          </a:bodyPr>
          <a:lstStyle/>
          <a:p>
            <a:r>
              <a:rPr lang="de-DE" sz="4000" dirty="0" smtClean="0"/>
              <a:t>Dritter Ansatz: Eigene Control-Klassen</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5696" y="1719001"/>
            <a:ext cx="5000600" cy="4190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4498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980728"/>
            <a:ext cx="7772400" cy="792088"/>
          </a:xfrm>
        </p:spPr>
        <p:txBody>
          <a:bodyPr>
            <a:normAutofit/>
          </a:bodyPr>
          <a:lstStyle/>
          <a:p>
            <a:r>
              <a:rPr lang="de-DE" sz="4000" dirty="0" smtClean="0"/>
              <a:t>Dritter Ansatz: Das Fenster</a:t>
            </a:r>
            <a:endParaRPr lang="de-DE" sz="40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04" y="116633"/>
            <a:ext cx="1080120" cy="533744"/>
          </a:xfrm>
          <a:prstGeom prst="rect">
            <a:avLst/>
          </a:prstGeom>
        </p:spPr>
      </p:pic>
      <p:sp>
        <p:nvSpPr>
          <p:cNvPr id="5" name="Textfeld 4"/>
          <p:cNvSpPr txBox="1"/>
          <p:nvPr/>
        </p:nvSpPr>
        <p:spPr>
          <a:xfrm>
            <a:off x="179512" y="6525344"/>
            <a:ext cx="8856984" cy="369332"/>
          </a:xfrm>
          <a:prstGeom prst="rect">
            <a:avLst/>
          </a:prstGeom>
          <a:noFill/>
        </p:spPr>
        <p:txBody>
          <a:bodyPr wrap="square" rtlCol="0">
            <a:spAutoFit/>
          </a:bodyPr>
          <a:lstStyle/>
          <a:p>
            <a:pPr algn="ctr"/>
            <a:r>
              <a:rPr lang="de-DE" dirty="0" err="1" smtClean="0"/>
              <a:t>Xbase.Future</a:t>
            </a:r>
            <a:r>
              <a:rPr lang="de-DE" dirty="0" smtClean="0"/>
              <a:t> 2018 in Köln</a:t>
            </a:r>
            <a:endParaRPr lang="de-DE"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116632"/>
            <a:ext cx="1944216" cy="960739"/>
          </a:xfrm>
          <a:prstGeom prst="rect">
            <a:avLst/>
          </a:prstGeom>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1625" y="1844824"/>
            <a:ext cx="6000750" cy="410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0871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978</Words>
  <Application>Microsoft Office PowerPoint</Application>
  <PresentationFormat>Bildschirmpräsentation (4:3)</PresentationFormat>
  <Paragraphs>82</Paragraphs>
  <Slides>16</Slides>
  <Notes>11</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Larissa</vt:lpstr>
      <vt:lpstr>Data/Code driven UI mit WPF Teil 1</vt:lpstr>
      <vt:lpstr>Disclaimer</vt:lpstr>
      <vt:lpstr>Warum WPF und nicht WinForms</vt:lpstr>
      <vt:lpstr>Was ist anders in WPF</vt:lpstr>
      <vt:lpstr>Wo wollen wir hin?</vt:lpstr>
      <vt:lpstr>Der erste Ansatz: XAML</vt:lpstr>
      <vt:lpstr>Der zweite Ansatz: Code</vt:lpstr>
      <vt:lpstr>Dritter Ansatz: Eigene Control-Klassen</vt:lpstr>
      <vt:lpstr>Dritter Ansatz: Das Fenster</vt:lpstr>
      <vt:lpstr>Idee: Fenster dynamisch bauen</vt:lpstr>
      <vt:lpstr>Und DBF?</vt:lpstr>
      <vt:lpstr>Das DataGrid – zuerst in XAML</vt:lpstr>
      <vt:lpstr>Das DataGrid – komplett in Code</vt:lpstr>
      <vt:lpstr>Das DataGrid – mit eigener Klasse</vt:lpstr>
      <vt:lpstr>Das DataGrid – und mit DBF?</vt:lpstr>
      <vt:lpstr>Das wars – Danke für Ihre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Data/Code driven UI mit WPF Teil 1</dc:title>
  <dc:creator>Wolfgang Riedmann</dc:creator>
  <cp:lastModifiedBy>Wolfgang Riedmann</cp:lastModifiedBy>
  <cp:revision>37</cp:revision>
  <dcterms:created xsi:type="dcterms:W3CDTF">2017-10-30T05:19:03Z</dcterms:created>
  <dcterms:modified xsi:type="dcterms:W3CDTF">2018-04-14T15:06:47Z</dcterms:modified>
</cp:coreProperties>
</file>